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613" autoAdjust="0"/>
  </p:normalViewPr>
  <p:slideViewPr>
    <p:cSldViewPr snapToGrid="0">
      <p:cViewPr>
        <p:scale>
          <a:sx n="100" d="100"/>
          <a:sy n="100" d="100"/>
        </p:scale>
        <p:origin x="-29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Linear Regression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FA96229-D2C7-4A66-AADC-85FE49C84521}" type="slidenum">
              <a:rPr lang="en-US"/>
              <a:pPr/>
              <a:t>10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Testing the Model: ANOVA</a:t>
            </a: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4437063"/>
            <a:ext cx="6923087" cy="1689100"/>
          </a:xfrm>
        </p:spPr>
        <p:txBody>
          <a:bodyPr/>
          <a:lstStyle/>
          <a:p>
            <a:r>
              <a:rPr lang="en-US" sz="2800"/>
              <a:t>If the model results in better prediction than using the mean, then we expect SS</a:t>
            </a:r>
            <a:r>
              <a:rPr lang="en-US" sz="2800" baseline="-25000"/>
              <a:t>M</a:t>
            </a:r>
            <a:r>
              <a:rPr lang="en-US" sz="2800"/>
              <a:t> to be much greater than SS</a:t>
            </a:r>
            <a:r>
              <a:rPr lang="en-US" sz="2800" baseline="-25000"/>
              <a:t>R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6659563" y="3213100"/>
            <a:ext cx="2065337" cy="720725"/>
            <a:chOff x="4195" y="2205"/>
            <a:chExt cx="1074" cy="454"/>
          </a:xfrm>
        </p:grpSpPr>
        <p:sp>
          <p:nvSpPr>
            <p:cNvPr id="21522" name="Freeform 18"/>
            <p:cNvSpPr>
              <a:spLocks/>
            </p:cNvSpPr>
            <p:nvPr/>
          </p:nvSpPr>
          <p:spPr bwMode="auto">
            <a:xfrm>
              <a:off x="4195" y="2205"/>
              <a:ext cx="1074" cy="45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0" y="84"/>
                </a:cxn>
                <a:cxn ang="0">
                  <a:pos x="12" y="96"/>
                </a:cxn>
                <a:cxn ang="0">
                  <a:pos x="116" y="96"/>
                </a:cxn>
                <a:cxn ang="0">
                  <a:pos x="128" y="84"/>
                </a:cxn>
                <a:cxn ang="0">
                  <a:pos x="128" y="12"/>
                </a:cxn>
                <a:cxn ang="0">
                  <a:pos x="116" y="0"/>
                </a:cxn>
                <a:cxn ang="0">
                  <a:pos x="12" y="0"/>
                </a:cxn>
              </a:cxnLst>
              <a:rect l="0" t="0" r="r" b="b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523" name="Rectangle 19"/>
            <p:cNvSpPr>
              <a:spLocks noChangeArrowheads="1"/>
            </p:cNvSpPr>
            <p:nvPr/>
          </p:nvSpPr>
          <p:spPr bwMode="auto">
            <a:xfrm>
              <a:off x="4601" y="2251"/>
              <a:ext cx="216" cy="173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 dirty="0">
                  <a:solidFill>
                    <a:srgbClr val="FFFFFF"/>
                  </a:solidFill>
                </a:rPr>
                <a:t>SS</a:t>
              </a:r>
              <a:r>
                <a:rPr lang="en-GB" b="1" baseline="-25000" dirty="0">
                  <a:solidFill>
                    <a:srgbClr val="FFFFFF"/>
                  </a:solidFill>
                </a:rPr>
                <a:t>R</a:t>
              </a:r>
            </a:p>
          </p:txBody>
        </p:sp>
        <p:sp>
          <p:nvSpPr>
            <p:cNvPr id="21525" name="Rectangle 21"/>
            <p:cNvSpPr>
              <a:spLocks noChangeArrowheads="1"/>
            </p:cNvSpPr>
            <p:nvPr/>
          </p:nvSpPr>
          <p:spPr bwMode="auto">
            <a:xfrm>
              <a:off x="4381" y="2478"/>
              <a:ext cx="578" cy="134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 dirty="0">
                  <a:solidFill>
                    <a:srgbClr val="FFFFFF"/>
                  </a:solidFill>
                </a:rPr>
                <a:t>Error in Model</a:t>
              </a:r>
              <a:endParaRPr lang="en-GB" sz="1400" dirty="0">
                <a:latin typeface="Times New Roman" pitchFamily="18" charset="0"/>
              </a:endParaRPr>
            </a:p>
          </p:txBody>
        </p:sp>
      </p:grp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1547813" y="3213100"/>
            <a:ext cx="4368800" cy="720725"/>
            <a:chOff x="1247" y="2205"/>
            <a:chExt cx="2752" cy="454"/>
          </a:xfrm>
        </p:grpSpPr>
        <p:sp>
          <p:nvSpPr>
            <p:cNvPr id="21539" name="Freeform 35"/>
            <p:cNvSpPr>
              <a:spLocks/>
            </p:cNvSpPr>
            <p:nvPr/>
          </p:nvSpPr>
          <p:spPr bwMode="auto">
            <a:xfrm>
              <a:off x="1247" y="2205"/>
              <a:ext cx="2752" cy="45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0" y="84"/>
                </a:cxn>
                <a:cxn ang="0">
                  <a:pos x="12" y="96"/>
                </a:cxn>
                <a:cxn ang="0">
                  <a:pos x="116" y="96"/>
                </a:cxn>
                <a:cxn ang="0">
                  <a:pos x="128" y="84"/>
                </a:cxn>
                <a:cxn ang="0">
                  <a:pos x="128" y="12"/>
                </a:cxn>
                <a:cxn ang="0">
                  <a:pos x="116" y="0"/>
                </a:cxn>
                <a:cxn ang="0">
                  <a:pos x="12" y="0"/>
                </a:cxn>
              </a:cxnLst>
              <a:rect l="0" t="0" r="r" b="b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540" name="Rectangle 36"/>
            <p:cNvSpPr>
              <a:spLocks noChangeArrowheads="1"/>
            </p:cNvSpPr>
            <p:nvPr/>
          </p:nvSpPr>
          <p:spPr bwMode="auto">
            <a:xfrm>
              <a:off x="2487" y="2251"/>
              <a:ext cx="272" cy="173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 dirty="0">
                  <a:solidFill>
                    <a:srgbClr val="FFFFFF"/>
                  </a:solidFill>
                </a:rPr>
                <a:t>SS</a:t>
              </a:r>
              <a:r>
                <a:rPr lang="en-GB" b="1" baseline="-25000" dirty="0">
                  <a:solidFill>
                    <a:srgbClr val="FFFFFF"/>
                  </a:solidFill>
                </a:rPr>
                <a:t>M</a:t>
              </a:r>
            </a:p>
          </p:txBody>
        </p:sp>
        <p:sp>
          <p:nvSpPr>
            <p:cNvPr id="21541" name="Rectangle 37"/>
            <p:cNvSpPr>
              <a:spLocks noChangeArrowheads="1"/>
            </p:cNvSpPr>
            <p:nvPr/>
          </p:nvSpPr>
          <p:spPr bwMode="auto">
            <a:xfrm>
              <a:off x="1857" y="2478"/>
              <a:ext cx="1532" cy="134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 dirty="0">
                  <a:solidFill>
                    <a:srgbClr val="FFFFFF"/>
                  </a:solidFill>
                </a:rPr>
                <a:t>Improvement Due to the Model</a:t>
              </a:r>
              <a:endParaRPr lang="en-GB" sz="1400" dirty="0">
                <a:latin typeface="Times New Roman" pitchFamily="18" charset="0"/>
              </a:endParaRPr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835150" y="1773238"/>
            <a:ext cx="6337300" cy="720725"/>
            <a:chOff x="1247" y="1525"/>
            <a:chExt cx="3992" cy="454"/>
          </a:xfrm>
        </p:grpSpPr>
        <p:sp>
          <p:nvSpPr>
            <p:cNvPr id="21542" name="Freeform 38"/>
            <p:cNvSpPr>
              <a:spLocks/>
            </p:cNvSpPr>
            <p:nvPr/>
          </p:nvSpPr>
          <p:spPr bwMode="auto">
            <a:xfrm>
              <a:off x="1247" y="1525"/>
              <a:ext cx="3992" cy="45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0" y="84"/>
                </a:cxn>
                <a:cxn ang="0">
                  <a:pos x="12" y="96"/>
                </a:cxn>
                <a:cxn ang="0">
                  <a:pos x="116" y="96"/>
                </a:cxn>
                <a:cxn ang="0">
                  <a:pos x="128" y="84"/>
                </a:cxn>
                <a:cxn ang="0">
                  <a:pos x="128" y="12"/>
                </a:cxn>
                <a:cxn ang="0">
                  <a:pos x="116" y="0"/>
                </a:cxn>
                <a:cxn ang="0">
                  <a:pos x="12" y="0"/>
                </a:cxn>
              </a:cxnLst>
              <a:rect l="0" t="0" r="r" b="b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543" name="Rectangle 39"/>
            <p:cNvSpPr>
              <a:spLocks noChangeArrowheads="1"/>
            </p:cNvSpPr>
            <p:nvPr/>
          </p:nvSpPr>
          <p:spPr bwMode="auto">
            <a:xfrm>
              <a:off x="3117" y="1571"/>
              <a:ext cx="251" cy="173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 dirty="0">
                  <a:solidFill>
                    <a:srgbClr val="FFFFFF"/>
                  </a:solidFill>
                </a:rPr>
                <a:t>SS</a:t>
              </a:r>
              <a:r>
                <a:rPr lang="en-GB" b="1" baseline="-25000" dirty="0">
                  <a:solidFill>
                    <a:srgbClr val="FFFFFF"/>
                  </a:solidFill>
                </a:rPr>
                <a:t>T</a:t>
              </a:r>
            </a:p>
          </p:txBody>
        </p:sp>
        <p:sp>
          <p:nvSpPr>
            <p:cNvPr id="21544" name="Rectangle 40"/>
            <p:cNvSpPr>
              <a:spLocks noChangeArrowheads="1"/>
            </p:cNvSpPr>
            <p:nvPr/>
          </p:nvSpPr>
          <p:spPr bwMode="auto">
            <a:xfrm>
              <a:off x="2576" y="1798"/>
              <a:ext cx="1334" cy="134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>
                  <a:solidFill>
                    <a:srgbClr val="FFFFFF"/>
                  </a:solidFill>
                </a:rPr>
                <a:t>Total Variance In The Data</a:t>
              </a:r>
              <a:endParaRPr lang="en-GB" sz="1400">
                <a:latin typeface="Times New Roman" pitchFamily="18" charset="0"/>
              </a:endParaRP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2411413" y="2276475"/>
            <a:ext cx="565150" cy="933450"/>
            <a:chOff x="913" y="1646"/>
            <a:chExt cx="537" cy="769"/>
          </a:xfrm>
        </p:grpSpPr>
        <p:sp>
          <p:nvSpPr>
            <p:cNvPr id="21530" name="Freeform 26"/>
            <p:cNvSpPr>
              <a:spLocks/>
            </p:cNvSpPr>
            <p:nvPr/>
          </p:nvSpPr>
          <p:spPr bwMode="auto">
            <a:xfrm>
              <a:off x="913" y="1762"/>
              <a:ext cx="463" cy="653"/>
            </a:xfrm>
            <a:custGeom>
              <a:avLst/>
              <a:gdLst/>
              <a:ahLst/>
              <a:cxnLst>
                <a:cxn ang="0">
                  <a:pos x="27" y="53"/>
                </a:cxn>
                <a:cxn ang="0">
                  <a:pos x="21" y="49"/>
                </a:cxn>
                <a:cxn ang="0">
                  <a:pos x="44" y="8"/>
                </a:cxn>
                <a:cxn ang="0">
                  <a:pos x="31" y="0"/>
                </a:cxn>
                <a:cxn ang="0">
                  <a:pos x="7" y="41"/>
                </a:cxn>
                <a:cxn ang="0">
                  <a:pos x="0" y="37"/>
                </a:cxn>
                <a:cxn ang="0">
                  <a:pos x="4" y="62"/>
                </a:cxn>
                <a:cxn ang="0">
                  <a:pos x="27" y="53"/>
                </a:cxn>
              </a:cxnLst>
              <a:rect l="0" t="0" r="r" b="b"/>
              <a:pathLst>
                <a:path w="44" h="62">
                  <a:moveTo>
                    <a:pt x="27" y="53"/>
                  </a:moveTo>
                  <a:lnTo>
                    <a:pt x="21" y="49"/>
                  </a:lnTo>
                  <a:lnTo>
                    <a:pt x="44" y="8"/>
                  </a:lnTo>
                  <a:lnTo>
                    <a:pt x="31" y="0"/>
                  </a:lnTo>
                  <a:lnTo>
                    <a:pt x="7" y="41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27" y="53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1531" name="Freeform 27"/>
            <p:cNvSpPr>
              <a:spLocks/>
            </p:cNvSpPr>
            <p:nvPr/>
          </p:nvSpPr>
          <p:spPr bwMode="auto">
            <a:xfrm>
              <a:off x="1250" y="1688"/>
              <a:ext cx="168" cy="137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14" y="13"/>
                </a:cxn>
                <a:cxn ang="0">
                  <a:pos x="16" y="8"/>
                </a:cxn>
              </a:cxnLst>
              <a:rect l="0" t="0" r="r" b="b"/>
              <a:pathLst>
                <a:path w="16" h="13">
                  <a:moveTo>
                    <a:pt x="16" y="8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14" y="13"/>
                  </a:lnTo>
                  <a:lnTo>
                    <a:pt x="16" y="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1532" name="Freeform 28"/>
            <p:cNvSpPr>
              <a:spLocks/>
            </p:cNvSpPr>
            <p:nvPr/>
          </p:nvSpPr>
          <p:spPr bwMode="auto">
            <a:xfrm>
              <a:off x="1292" y="1646"/>
              <a:ext cx="158" cy="10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3" y="10"/>
                </a:cxn>
                <a:cxn ang="0">
                  <a:pos x="15" y="8"/>
                </a:cxn>
              </a:cxnLst>
              <a:rect l="0" t="0" r="r" b="b"/>
              <a:pathLst>
                <a:path w="15" h="10">
                  <a:moveTo>
                    <a:pt x="15" y="8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3" y="10"/>
                  </a:lnTo>
                  <a:lnTo>
                    <a:pt x="15" y="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7164388" y="2276475"/>
            <a:ext cx="736600" cy="887413"/>
            <a:chOff x="3933" y="1678"/>
            <a:chExt cx="600" cy="695"/>
          </a:xfrm>
        </p:grpSpPr>
        <p:sp>
          <p:nvSpPr>
            <p:cNvPr id="21534" name="Freeform 30"/>
            <p:cNvSpPr>
              <a:spLocks/>
            </p:cNvSpPr>
            <p:nvPr/>
          </p:nvSpPr>
          <p:spPr bwMode="auto">
            <a:xfrm>
              <a:off x="4017" y="1772"/>
              <a:ext cx="516" cy="601"/>
            </a:xfrm>
            <a:custGeom>
              <a:avLst/>
              <a:gdLst/>
              <a:ahLst/>
              <a:cxnLst>
                <a:cxn ang="0">
                  <a:pos x="49" y="32"/>
                </a:cxn>
                <a:cxn ang="0">
                  <a:pos x="43" y="37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30" y="47"/>
                </a:cxn>
                <a:cxn ang="0">
                  <a:pos x="24" y="52"/>
                </a:cxn>
                <a:cxn ang="0">
                  <a:pos x="49" y="57"/>
                </a:cxn>
                <a:cxn ang="0">
                  <a:pos x="49" y="32"/>
                </a:cxn>
              </a:cxnLst>
              <a:rect l="0" t="0" r="r" b="b"/>
              <a:pathLst>
                <a:path w="49" h="57">
                  <a:moveTo>
                    <a:pt x="49" y="32"/>
                  </a:moveTo>
                  <a:lnTo>
                    <a:pt x="43" y="37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30" y="47"/>
                  </a:lnTo>
                  <a:lnTo>
                    <a:pt x="24" y="52"/>
                  </a:lnTo>
                  <a:lnTo>
                    <a:pt x="49" y="57"/>
                  </a:lnTo>
                  <a:lnTo>
                    <a:pt x="49" y="32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535" name="Freeform 31"/>
            <p:cNvSpPr>
              <a:spLocks/>
            </p:cNvSpPr>
            <p:nvPr/>
          </p:nvSpPr>
          <p:spPr bwMode="auto">
            <a:xfrm>
              <a:off x="3965" y="1720"/>
              <a:ext cx="168" cy="147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0"/>
                </a:cxn>
                <a:cxn ang="0">
                  <a:pos x="4" y="14"/>
                </a:cxn>
                <a:cxn ang="0">
                  <a:pos x="16" y="3"/>
                </a:cxn>
                <a:cxn ang="0">
                  <a:pos x="13" y="0"/>
                </a:cxn>
              </a:cxnLst>
              <a:rect l="0" t="0" r="r" b="b"/>
              <a:pathLst>
                <a:path w="16" h="14">
                  <a:moveTo>
                    <a:pt x="13" y="0"/>
                  </a:moveTo>
                  <a:lnTo>
                    <a:pt x="0" y="10"/>
                  </a:lnTo>
                  <a:lnTo>
                    <a:pt x="4" y="14"/>
                  </a:lnTo>
                  <a:lnTo>
                    <a:pt x="16" y="3"/>
                  </a:lnTo>
                  <a:lnTo>
                    <a:pt x="1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536" name="Freeform 32"/>
            <p:cNvSpPr>
              <a:spLocks/>
            </p:cNvSpPr>
            <p:nvPr/>
          </p:nvSpPr>
          <p:spPr bwMode="auto">
            <a:xfrm>
              <a:off x="3933" y="1678"/>
              <a:ext cx="147" cy="126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4" y="2"/>
                </a:cxn>
                <a:cxn ang="0">
                  <a:pos x="12" y="0"/>
                </a:cxn>
              </a:cxnLst>
              <a:rect l="0" t="0" r="r" b="b"/>
              <a:pathLst>
                <a:path w="14" h="12">
                  <a:moveTo>
                    <a:pt x="12" y="0"/>
                  </a:moveTo>
                  <a:lnTo>
                    <a:pt x="0" y="10"/>
                  </a:lnTo>
                  <a:lnTo>
                    <a:pt x="2" y="12"/>
                  </a:lnTo>
                  <a:lnTo>
                    <a:pt x="14" y="2"/>
                  </a:ln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6E3891F-8009-4DFC-9A67-E314B48C7910}" type="slidenum">
              <a:rPr lang="en-US"/>
              <a:pPr/>
              <a:t>11</a:t>
            </a:fld>
            <a:endParaRPr lang="en-US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Testing the Model: ANOVA</a:t>
            </a:r>
            <a:endParaRPr lang="en-US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Mean Squared Error</a:t>
            </a:r>
          </a:p>
          <a:p>
            <a:pPr lvl="1"/>
            <a:r>
              <a:rPr lang="en-GB"/>
              <a:t>Sums of Squares are total values.</a:t>
            </a:r>
          </a:p>
          <a:p>
            <a:pPr lvl="1"/>
            <a:r>
              <a:rPr lang="en-GB"/>
              <a:t>They can be expressed as averages.</a:t>
            </a:r>
          </a:p>
          <a:p>
            <a:pPr lvl="1"/>
            <a:r>
              <a:rPr lang="en-GB"/>
              <a:t>These are called Mean Squares, MS</a:t>
            </a:r>
            <a:endParaRPr lang="en-US"/>
          </a:p>
        </p:txBody>
      </p:sp>
      <p:graphicFrame>
        <p:nvGraphicFramePr>
          <p:cNvPr id="22533" name="Object 5"/>
          <p:cNvGraphicFramePr>
            <a:graphicFrameLocks noGrp="1" noChangeAspect="1"/>
          </p:cNvGraphicFramePr>
          <p:nvPr>
            <p:ph idx="4294967295"/>
          </p:nvPr>
        </p:nvGraphicFramePr>
        <p:xfrm>
          <a:off x="3276600" y="4024313"/>
          <a:ext cx="3240088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3" imgW="457200" imgH="266400" progId="Equation.3">
                  <p:embed/>
                </p:oleObj>
              </mc:Choice>
              <mc:Fallback>
                <p:oleObj name="Equation" r:id="rId3" imgW="457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024313"/>
                        <a:ext cx="3240088" cy="1890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17088" dir="2436078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DA7031A2-1573-48EB-9E21-BE3B643098AC}" type="slidenum">
              <a:rPr lang="en-US"/>
              <a:pPr/>
              <a:t>12</a:t>
            </a:fld>
            <a:endParaRPr lang="en-US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Testing the Model: </a:t>
            </a:r>
            <a:r>
              <a:rPr lang="en-GB" i="1"/>
              <a:t>R</a:t>
            </a:r>
            <a:r>
              <a:rPr lang="en-GB" baseline="30000"/>
              <a:t>2</a:t>
            </a:r>
            <a:endParaRPr lang="en-US" baseline="3000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/>
              <a:t>R</a:t>
            </a:r>
            <a:r>
              <a:rPr lang="en-US" baseline="30000"/>
              <a:t>2</a:t>
            </a:r>
            <a:endParaRPr lang="en-US"/>
          </a:p>
          <a:p>
            <a:pPr lvl="1"/>
            <a:r>
              <a:rPr lang="en-US"/>
              <a:t>The proportion of variance accounted for by the regression model.</a:t>
            </a:r>
          </a:p>
          <a:p>
            <a:pPr lvl="1"/>
            <a:r>
              <a:rPr lang="en-US"/>
              <a:t>The Pearson Correlation Coefficient Squared</a:t>
            </a:r>
          </a:p>
        </p:txBody>
      </p:sp>
      <p:graphicFrame>
        <p:nvGraphicFramePr>
          <p:cNvPr id="25604" name="Object 4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15818195"/>
              </p:ext>
            </p:extLst>
          </p:nvPr>
        </p:nvGraphicFramePr>
        <p:xfrm>
          <a:off x="2006600" y="4729163"/>
          <a:ext cx="3240088" cy="174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3" imgW="495000" imgH="266400" progId="Equation.3">
                  <p:embed/>
                </p:oleObj>
              </mc:Choice>
              <mc:Fallback>
                <p:oleObj name="Equation" r:id="rId3" imgW="4950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0" y="4729163"/>
                        <a:ext cx="3240088" cy="17446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17088" dir="2436078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Regression: An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A record company boss was interested in predicting </a:t>
            </a:r>
            <a:r>
              <a:rPr lang="en-GB" dirty="0" smtClean="0"/>
              <a:t>album </a:t>
            </a:r>
            <a:r>
              <a:rPr lang="en-GB" dirty="0" smtClean="0"/>
              <a:t>sales from advertising.</a:t>
            </a:r>
          </a:p>
          <a:p>
            <a:r>
              <a:rPr lang="en-GB" dirty="0" smtClean="0"/>
              <a:t>Data</a:t>
            </a:r>
          </a:p>
          <a:p>
            <a:pPr lvl="1"/>
            <a:r>
              <a:rPr lang="en-GB" dirty="0" smtClean="0"/>
              <a:t>200 different album releases</a:t>
            </a:r>
          </a:p>
          <a:p>
            <a:r>
              <a:rPr lang="en-GB" dirty="0" smtClean="0"/>
              <a:t>Outcome variable:</a:t>
            </a:r>
          </a:p>
          <a:p>
            <a:pPr lvl="1"/>
            <a:r>
              <a:rPr lang="en-GB" dirty="0" smtClean="0"/>
              <a:t>Sales (CDs and Downloads) in the week after release</a:t>
            </a:r>
          </a:p>
          <a:p>
            <a:r>
              <a:rPr lang="en-GB" dirty="0" smtClean="0"/>
              <a:t>Predictor variable:</a:t>
            </a:r>
          </a:p>
          <a:p>
            <a:pPr lvl="1"/>
            <a:r>
              <a:rPr lang="en-GB" dirty="0" smtClean="0"/>
              <a:t>The amount (in £s) spent promoting </a:t>
            </a:r>
            <a:r>
              <a:rPr lang="en-GB" smtClean="0"/>
              <a:t>the </a:t>
            </a:r>
            <a:r>
              <a:rPr lang="en-GB" smtClean="0"/>
              <a:t>album </a:t>
            </a:r>
            <a:r>
              <a:rPr lang="en-GB" dirty="0" smtClean="0"/>
              <a:t>before release.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DE2FFD2-C98F-4204-AB7B-8FBD7E1A190F}" type="slidenum">
              <a:rPr lang="en-US"/>
              <a:pPr/>
              <a:t>14</a:t>
            </a:fld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Step One: Graph the Data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422383"/>
            <a:ext cx="7249668" cy="46459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BFDD369-F0AA-4E18-964C-09E9FB48FBBA}" type="slidenum">
              <a:rPr lang="en-US"/>
              <a:pPr/>
              <a:t>15</a:t>
            </a:fld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Using </a:t>
            </a:r>
            <a:r>
              <a:rPr lang="en-GB" dirty="0" smtClean="0"/>
              <a:t>IBM </a:t>
            </a:r>
            <a:r>
              <a:rPr lang="en-GB" dirty="0" smtClean="0"/>
              <a:t>SPSS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206500"/>
            <a:ext cx="82677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89AE413E-AA29-40E4-870B-68C3F5588773}" type="slidenum">
              <a:rPr lang="en-US"/>
              <a:pPr/>
              <a:t>16</a:t>
            </a:fld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/>
              <a:t>Output</a:t>
            </a:r>
            <a:r>
              <a:rPr lang="en-GB" sz="4000" dirty="0"/>
              <a:t>: Model Summary</a:t>
            </a:r>
            <a:endParaRPr lang="en-US" sz="4000" dirty="0"/>
          </a:p>
        </p:txBody>
      </p:sp>
      <p:pic>
        <p:nvPicPr>
          <p:cNvPr id="2970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grayscl/>
          </a:blip>
          <a:srcRect/>
          <a:stretch>
            <a:fillRect/>
          </a:stretch>
        </p:blipFill>
        <p:spPr>
          <a:xfrm>
            <a:off x="2051050" y="2420938"/>
            <a:ext cx="6481763" cy="2641600"/>
          </a:xfrm>
          <a:noFill/>
          <a:ln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DBA280E-3C3E-491B-93E2-62FDE0D47710}" type="slidenum">
              <a:rPr lang="en-US"/>
              <a:pPr/>
              <a:t>17</a:t>
            </a:fld>
            <a:endParaRPr lang="en-US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</a:t>
            </a:r>
            <a:r>
              <a:rPr lang="en-GB" dirty="0"/>
              <a:t>: ANOVA</a:t>
            </a:r>
            <a:endParaRPr lang="en-US" dirty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400300"/>
            <a:ext cx="8360103" cy="210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427DDCA-82DF-4B60-A32F-6B3056BBCA7B}" type="slidenum">
              <a:rPr lang="en-US"/>
              <a:pPr/>
              <a:t>18</a:t>
            </a:fld>
            <a:endParaRPr 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SPSS Output: Model Parameters</a:t>
            </a:r>
            <a:endParaRPr lang="en-US" sz="400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94" y="4930140"/>
            <a:ext cx="2021840" cy="183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83" y="1612900"/>
            <a:ext cx="7732395" cy="3188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Using The Model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A1613C1-B729-4593-8360-78BBC3D2BB9E}" type="slidenum">
              <a:rPr lang="en-US"/>
              <a:pPr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30600"/>
            <a:ext cx="7556500" cy="174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778000"/>
            <a:ext cx="7588250" cy="1365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Slide </a:t>
            </a:r>
            <a:fld id="{D0B213FA-B05E-4B55-A3A1-8D930829875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Aims</a:t>
            </a:r>
            <a:endParaRPr 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Understand linear regression with one predictor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 smtClean="0"/>
              <a:t>Understand how we assess the fit of a regression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 smtClean="0"/>
              <a:t>Total Sum of Squares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 smtClean="0"/>
              <a:t>Model Sum of Squares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dirty="0" smtClean="0"/>
              <a:t>Residual Sum of Squares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i="1" dirty="0" smtClean="0"/>
              <a:t>F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2400" i="1" dirty="0" smtClean="0"/>
              <a:t>R</a:t>
            </a:r>
            <a:r>
              <a:rPr lang="en-GB" sz="2400" i="1" baseline="30000" dirty="0" smtClean="0"/>
              <a:t>2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 smtClean="0"/>
              <a:t>Know how to do Regression on </a:t>
            </a:r>
            <a:r>
              <a:rPr lang="en-GB" sz="2800" dirty="0" smtClean="0"/>
              <a:t>IBM SPSS</a:t>
            </a:r>
            <a:endParaRPr lang="en-GB" sz="2800" dirty="0" smtClean="0"/>
          </a:p>
          <a:p>
            <a:pPr eaLnBrk="1" hangingPunct="1">
              <a:lnSpc>
                <a:spcPct val="90000"/>
              </a:lnSpc>
            </a:pPr>
            <a:r>
              <a:rPr lang="en-GB" sz="2800" dirty="0" smtClean="0"/>
              <a:t>Interpret a regression model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C8BF07A-B1E6-4A1A-AF81-D49EFFF46254}" type="slidenum">
              <a:rPr lang="en-US"/>
              <a:pPr/>
              <a:t>3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Regression?</a:t>
            </a: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way of predicting the value of one variable from another.</a:t>
            </a:r>
          </a:p>
          <a:p>
            <a:pPr lvl="1"/>
            <a:r>
              <a:rPr lang="en-US"/>
              <a:t>It is a hypothetical model of the relationship between two variables.</a:t>
            </a:r>
          </a:p>
          <a:p>
            <a:pPr lvl="1"/>
            <a:r>
              <a:rPr lang="en-US"/>
              <a:t>The model used is a linear one.</a:t>
            </a:r>
          </a:p>
          <a:p>
            <a:pPr lvl="1"/>
            <a:r>
              <a:rPr lang="en-US"/>
              <a:t>Therefore, we describe the relationship using the equation of a straight line.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C2DF5BA9-881A-48F3-B32B-916ABF9FEDBA}" type="slidenum">
              <a:rPr lang="en-US"/>
              <a:pPr/>
              <a:t>4</a:t>
            </a:fld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Describing a Straight Line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2492375"/>
            <a:ext cx="6911975" cy="3633788"/>
          </a:xfrm>
        </p:spPr>
        <p:txBody>
          <a:bodyPr/>
          <a:lstStyle/>
          <a:p>
            <a:r>
              <a:rPr lang="en-GB" sz="2800" i="1">
                <a:cs typeface="Arial" charset="0"/>
              </a:rPr>
              <a:t>b</a:t>
            </a:r>
            <a:r>
              <a:rPr lang="en-US" sz="2800" baseline="-25000"/>
              <a:t>i</a:t>
            </a:r>
          </a:p>
          <a:p>
            <a:pPr lvl="1"/>
            <a:r>
              <a:rPr lang="en-US" sz="2400"/>
              <a:t>Regression coefficient for the predictor</a:t>
            </a:r>
          </a:p>
          <a:p>
            <a:pPr lvl="1"/>
            <a:r>
              <a:rPr lang="en-US" sz="2400"/>
              <a:t>Gradient (slope) of the regression line</a:t>
            </a:r>
          </a:p>
          <a:p>
            <a:pPr lvl="1"/>
            <a:r>
              <a:rPr lang="en-US" sz="2400"/>
              <a:t>Direction/Strength of Relationship</a:t>
            </a:r>
          </a:p>
          <a:p>
            <a:r>
              <a:rPr lang="en-GB" sz="2800" i="1">
                <a:cs typeface="Arial" charset="0"/>
              </a:rPr>
              <a:t>b</a:t>
            </a:r>
            <a:r>
              <a:rPr lang="en-GB" sz="2800" i="1" baseline="-25000">
                <a:cs typeface="Arial" charset="0"/>
              </a:rPr>
              <a:t>0</a:t>
            </a:r>
            <a:endParaRPr lang="en-US" sz="2800" i="1" baseline="-25000"/>
          </a:p>
          <a:p>
            <a:pPr lvl="1"/>
            <a:r>
              <a:rPr lang="en-US" sz="2400"/>
              <a:t>Intercept (value of Y when X = 0)</a:t>
            </a:r>
          </a:p>
          <a:p>
            <a:pPr lvl="1"/>
            <a:r>
              <a:rPr lang="en-US" sz="2400"/>
              <a:t>Point at which the regression line crosses the Y-axis (ordinate)</a:t>
            </a:r>
          </a:p>
        </p:txBody>
      </p:sp>
      <p:graphicFrame>
        <p:nvGraphicFramePr>
          <p:cNvPr id="512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276600" y="1671638"/>
          <a:ext cx="36004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3" imgW="1002960" imgH="190440" progId="Equation.3">
                  <p:embed/>
                </p:oleObj>
              </mc:Choice>
              <mc:Fallback>
                <p:oleObj name="Equation" r:id="rId3" imgW="10029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671638"/>
                        <a:ext cx="3600450" cy="6842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928844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Intercepts and Gradients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34" y="1460500"/>
            <a:ext cx="8408166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E53B0CC6-C5F1-4DD4-9F5D-530A74F6AB11}" type="slidenum">
              <a:rPr lang="en-US"/>
              <a:pPr/>
              <a:t>6</a:t>
            </a:fld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The Method of Least Squares</a:t>
            </a:r>
            <a:endParaRPr lang="en-US" sz="4000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7638" y="4379922"/>
            <a:ext cx="2380742" cy="19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193800"/>
            <a:ext cx="6876288" cy="47274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9556" y="4328238"/>
            <a:ext cx="2357454" cy="200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0639DFF-6DF5-40F9-A9A0-B8B9B9F927EB}" type="slidenum">
              <a:rPr lang="en-US"/>
              <a:pPr/>
              <a:t>7</a:t>
            </a:fld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Good is the Model?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1435099"/>
            <a:ext cx="6656387" cy="4152901"/>
          </a:xfrm>
        </p:spPr>
        <p:txBody>
          <a:bodyPr/>
          <a:lstStyle/>
          <a:p>
            <a:r>
              <a:rPr lang="en-US" dirty="0"/>
              <a:t>The regression line is only a model based on the data.</a:t>
            </a:r>
          </a:p>
          <a:p>
            <a:r>
              <a:rPr lang="en-US" dirty="0"/>
              <a:t>This model might not reflect reality.</a:t>
            </a:r>
          </a:p>
          <a:p>
            <a:pPr lvl="1"/>
            <a:r>
              <a:rPr lang="en-US" dirty="0"/>
              <a:t>We need some way of testing how well the model fits the observed data.</a:t>
            </a:r>
          </a:p>
          <a:p>
            <a:pPr lvl="1"/>
            <a:r>
              <a:rPr lang="en-US" dirty="0"/>
              <a:t>How?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787400"/>
            <a:ext cx="5588000" cy="5638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D2EC1C37-A4B8-46FE-BF44-F47F98BA8AD3}" type="slidenum">
              <a:rPr lang="en-US"/>
              <a:pPr/>
              <a:t>8</a:t>
            </a:fld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100" y="0"/>
            <a:ext cx="7758138" cy="1143000"/>
          </a:xfrm>
        </p:spPr>
        <p:txBody>
          <a:bodyPr/>
          <a:lstStyle/>
          <a:p>
            <a:r>
              <a:rPr lang="en-GB" dirty="0"/>
              <a:t>Sums of Squares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B22336C-C71A-4702-8A17-52F7325EED87}" type="slidenum">
              <a:rPr lang="en-US"/>
              <a:pPr/>
              <a:t>9</a:t>
            </a:fld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Summary</a:t>
            </a: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SS</a:t>
            </a:r>
            <a:r>
              <a:rPr lang="en-US" sz="2800" baseline="-25000"/>
              <a:t>T</a:t>
            </a:r>
          </a:p>
          <a:p>
            <a:pPr lvl="1"/>
            <a:r>
              <a:rPr lang="en-US" sz="2400"/>
              <a:t>Total variability (variability between scores and the mean).</a:t>
            </a:r>
          </a:p>
          <a:p>
            <a:r>
              <a:rPr lang="en-US" sz="2800"/>
              <a:t>SS</a:t>
            </a:r>
            <a:r>
              <a:rPr lang="en-US" sz="2800" baseline="-25000"/>
              <a:t>R</a:t>
            </a:r>
          </a:p>
          <a:p>
            <a:pPr lvl="1"/>
            <a:r>
              <a:rPr lang="en-US" sz="2400"/>
              <a:t>Residual/Error variability (variability between the regression model and the actual data).</a:t>
            </a:r>
          </a:p>
          <a:p>
            <a:r>
              <a:rPr lang="en-US" sz="2800"/>
              <a:t>SS</a:t>
            </a:r>
            <a:r>
              <a:rPr lang="en-US" sz="2800" baseline="-25000"/>
              <a:t>M</a:t>
            </a:r>
            <a:r>
              <a:rPr lang="en-US" sz="2800"/>
              <a:t> </a:t>
            </a:r>
          </a:p>
          <a:p>
            <a:pPr lvl="1"/>
            <a:r>
              <a:rPr lang="en-US" sz="2400"/>
              <a:t>Model variability (difference in variability between the model and the mean).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3547</TotalTime>
  <Words>449</Words>
  <Application>Microsoft Macintosh PowerPoint</Application>
  <PresentationFormat>On-screen Show (4:3)</PresentationFormat>
  <Paragraphs>87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DiscStat Lecture</vt:lpstr>
      <vt:lpstr>Equation</vt:lpstr>
      <vt:lpstr>Linear Regression</vt:lpstr>
      <vt:lpstr>Aims</vt:lpstr>
      <vt:lpstr>What is Regression?</vt:lpstr>
      <vt:lpstr>Describing a Straight Line</vt:lpstr>
      <vt:lpstr>Intercepts and Gradients</vt:lpstr>
      <vt:lpstr>The Method of Least Squares</vt:lpstr>
      <vt:lpstr>How Good is the Model?</vt:lpstr>
      <vt:lpstr>Sums of Squares</vt:lpstr>
      <vt:lpstr>Summary</vt:lpstr>
      <vt:lpstr>Testing the Model: ANOVA</vt:lpstr>
      <vt:lpstr>Testing the Model: ANOVA</vt:lpstr>
      <vt:lpstr>Testing the Model: R2</vt:lpstr>
      <vt:lpstr>Regression: An Example</vt:lpstr>
      <vt:lpstr>Step One: Graph the Data</vt:lpstr>
      <vt:lpstr>Regression Using IBM SPSS</vt:lpstr>
      <vt:lpstr>Output: Model Summary</vt:lpstr>
      <vt:lpstr>Output: ANOVA</vt:lpstr>
      <vt:lpstr>SPSS Output: Model Parameters</vt:lpstr>
      <vt:lpstr>Using The Model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Professor Andy Field</cp:lastModifiedBy>
  <cp:revision>109</cp:revision>
  <dcterms:created xsi:type="dcterms:W3CDTF">2010-10-05T07:56:41Z</dcterms:created>
  <dcterms:modified xsi:type="dcterms:W3CDTF">2013-02-25T12:41:43Z</dcterms:modified>
</cp:coreProperties>
</file>